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yeongJun Jeong" initials="B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36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B86B229-1E1E-4D90-AD19-5BDFF53CA0F9}" type="datetime1">
              <a:rPr lang="ko-KR" altLang="en-US"/>
              <a:pPr lvl="0">
                <a:defRPr/>
              </a:pPr>
              <a:t>2024. 9. 10.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4C06E7-F461-4B87-921A-D851FD2C73E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2024. 9. 10.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2.jpe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213771" cy="3452265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87318"/>
            <a:ext cx="12213771" cy="27068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5100" y="681503"/>
            <a:ext cx="7878790" cy="20978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latin typeface="맑은 고딕"/>
                <a:ea typeface="맑은 고딕"/>
                <a:cs typeface="KoPubWorld돋움체 Bold"/>
              </a:rPr>
              <a:t>디지털 트윈을 활용한 </a:t>
            </a:r>
          </a:p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latin typeface="맑은 고딕"/>
                <a:ea typeface="맑은 고딕"/>
                <a:cs typeface="KoPubWorld돋움체 Bold"/>
              </a:rPr>
              <a:t>원격 모니터링 및 관리 자동화 </a:t>
            </a:r>
          </a:p>
          <a:p>
            <a:pPr lvl="0">
              <a:defRPr/>
            </a:pPr>
            <a:r>
              <a:rPr lang="ko-KR" altLang="en-US" sz="4400" b="1">
                <a:solidFill>
                  <a:schemeClr val="bg1"/>
                </a:solidFill>
                <a:latin typeface="맑은 고딕"/>
                <a:ea typeface="맑은 고딕"/>
                <a:cs typeface="KoPubWorld돋움체 Bold"/>
              </a:rPr>
              <a:t>스마트팜 시스템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100" y="282812"/>
            <a:ext cx="3092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  <a:cs typeface="KoPubWorld돋움체 Light"/>
              </a:rPr>
              <a:t>한밭대학교 컴퓨터공학과</a:t>
            </a:r>
          </a:p>
        </p:txBody>
      </p:sp>
      <p:grpSp>
        <p:nvGrpSpPr>
          <p:cNvPr id="3" name="그룹 1002"/>
          <p:cNvGrpSpPr/>
          <p:nvPr/>
        </p:nvGrpSpPr>
        <p:grpSpPr>
          <a:xfrm>
            <a:off x="658026" y="4352115"/>
            <a:ext cx="3717864" cy="45719"/>
            <a:chOff x="1101697" y="7421377"/>
            <a:chExt cx="3717864" cy="35800"/>
          </a:xfrm>
        </p:grpSpPr>
        <p:pic>
          <p:nvPicPr>
            <p:cNvPr id="4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sp>
        <p:nvSpPr>
          <p:cNvPr id="5" name="Object 7"/>
          <p:cNvSpPr txBox="1"/>
          <p:nvPr/>
        </p:nvSpPr>
        <p:spPr>
          <a:xfrm>
            <a:off x="556424" y="4522302"/>
            <a:ext cx="6709344" cy="122889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500" b="1">
                <a:latin typeface="맑은 고딕"/>
                <a:ea typeface="맑은 고딕"/>
                <a:cs typeface="S-Core Dream 3 Light"/>
              </a:rPr>
              <a:t>20191788</a:t>
            </a:r>
            <a:r>
              <a:rPr lang="ko-KR" altLang="en-US" sz="2500" b="1">
                <a:latin typeface="맑은 고딕"/>
                <a:ea typeface="맑은 고딕"/>
                <a:cs typeface="S-Core Dream 3 Light"/>
              </a:rPr>
              <a:t>	 정병준</a:t>
            </a:r>
          </a:p>
          <a:p>
            <a:pPr algn="just">
              <a:defRPr/>
            </a:pPr>
            <a:r>
              <a:rPr lang="en-US" altLang="ko-KR" sz="2500" b="1">
                <a:latin typeface="맑은 고딕"/>
                <a:ea typeface="맑은 고딕"/>
              </a:rPr>
              <a:t>20191731</a:t>
            </a:r>
            <a:r>
              <a:rPr lang="ko-KR" altLang="en-US" sz="2500" b="1">
                <a:latin typeface="맑은 고딕"/>
                <a:ea typeface="맑은 고딕"/>
              </a:rPr>
              <a:t>	 박민규</a:t>
            </a:r>
          </a:p>
          <a:p>
            <a:pPr lvl="0">
              <a:defRPr/>
            </a:pPr>
            <a:r>
              <a:rPr lang="en-US" altLang="ko-KR" sz="2500" b="1">
                <a:latin typeface="맑은 고딕"/>
                <a:ea typeface="맑은 고딕"/>
              </a:rPr>
              <a:t>20202366</a:t>
            </a:r>
            <a:r>
              <a:rPr lang="ko-KR" altLang="en-US" sz="2500" b="1">
                <a:latin typeface="맑은 고딕"/>
                <a:ea typeface="맑은 고딕"/>
              </a:rPr>
              <a:t>	 윤나은</a:t>
            </a:r>
          </a:p>
        </p:txBody>
      </p:sp>
      <p:grpSp>
        <p:nvGrpSpPr>
          <p:cNvPr id="9" name="그룹 1002"/>
          <p:cNvGrpSpPr/>
          <p:nvPr/>
        </p:nvGrpSpPr>
        <p:grpSpPr>
          <a:xfrm>
            <a:off x="626763" y="5883346"/>
            <a:ext cx="3717864" cy="45719"/>
            <a:chOff x="1101697" y="7421377"/>
            <a:chExt cx="3717864" cy="35800"/>
          </a:xfrm>
        </p:grpSpPr>
        <p:pic>
          <p:nvPicPr>
            <p:cNvPr id="13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85100" y="2863125"/>
            <a:ext cx="30921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>
                <a:solidFill>
                  <a:schemeClr val="bg1"/>
                </a:solidFill>
                <a:latin typeface="맑은 고딕"/>
                <a:ea typeface="맑은 고딕"/>
                <a:cs typeface="KoPubWorld돋움체 Light"/>
              </a:rPr>
              <a:t>중간발표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0624"/>
            <a:ext cx="5428533" cy="54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스마트팜 내부 온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/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습도 예측</a:t>
            </a:r>
          </a:p>
        </p:txBody>
      </p:sp>
      <p:sp>
        <p:nvSpPr>
          <p:cNvPr id="76" name="TextBox 4"/>
          <p:cNvSpPr txBox="1"/>
          <p:nvPr/>
        </p:nvSpPr>
        <p:spPr>
          <a:xfrm>
            <a:off x="756139" y="1402701"/>
            <a:ext cx="9935308" cy="2729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문제점</a:t>
            </a:r>
            <a:endParaRPr lang="ko-KR" altLang="en-US" sz="2500" b="1"/>
          </a:p>
          <a:p>
            <a:pPr lvl="0">
              <a:defRPr/>
            </a:pPr>
            <a:endParaRPr lang="en-US" altLang="ko-KR"/>
          </a:p>
          <a:p>
            <a:pPr marL="342900" indent="-342900">
              <a:buAutoNum type="arabicPeriod"/>
              <a:defRPr/>
            </a:pPr>
            <a:r>
              <a:rPr lang="ko-KR" altLang="en-US" sz="2500"/>
              <a:t>표본수 부족으로 인한 정확도 하락</a:t>
            </a:r>
          </a:p>
          <a:p>
            <a:pPr marL="342900" indent="-342900">
              <a:buAutoNum type="arabicPeriod"/>
              <a:defRPr/>
            </a:pPr>
            <a:endParaRPr lang="ko-KR" altLang="en-US" sz="2500"/>
          </a:p>
          <a:p>
            <a:pPr marL="342900" indent="-342900">
              <a:buAutoNum type="arabicPeriod"/>
              <a:defRPr/>
            </a:pPr>
            <a:r>
              <a:rPr lang="ko-KR" altLang="en-US" sz="2500"/>
              <a:t>온</a:t>
            </a:r>
            <a:r>
              <a:rPr lang="en-US" altLang="ko-KR" sz="2500"/>
              <a:t>/</a:t>
            </a:r>
            <a:r>
              <a:rPr lang="ko-KR" altLang="en-US" sz="2500"/>
              <a:t>습도를 제외한 다양한 환경 변수</a:t>
            </a:r>
          </a:p>
          <a:p>
            <a:pPr marL="342900" indent="-342900">
              <a:buAutoNum type="arabicPeriod"/>
              <a:defRPr/>
            </a:pPr>
            <a:endParaRPr lang="ko-KR" altLang="en-US" sz="2500"/>
          </a:p>
          <a:p>
            <a:pPr marL="342900" indent="-342900">
              <a:buAutoNum type="arabicPeriod"/>
              <a:defRPr/>
            </a:pPr>
            <a:r>
              <a:rPr lang="ko-KR" altLang="en-US" sz="2500"/>
              <a:t>비닐하우스 내부의 다양한 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0624"/>
            <a:ext cx="5428533" cy="54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스마트팜 커스텀 제어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399" y="1310642"/>
            <a:ext cx="7382905" cy="1476581"/>
          </a:xfrm>
          <a:prstGeom prst="rect">
            <a:avLst/>
          </a:prstGeom>
        </p:spPr>
      </p:pic>
      <p:sp>
        <p:nvSpPr>
          <p:cNvPr id="12" name="이등변 삼각형 11"/>
          <p:cNvSpPr/>
          <p:nvPr/>
        </p:nvSpPr>
        <p:spPr>
          <a:xfrm flipV="1">
            <a:off x="7552268" y="2396065"/>
            <a:ext cx="113114" cy="97512"/>
          </a:xfrm>
          <a:prstGeom prst="triangle">
            <a:avLst>
              <a:gd name="adj" fmla="val 5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7399" y="2997200"/>
            <a:ext cx="11077200" cy="30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사용자가 원하는 비닐하우스 환경을 설정할 수 있도록 함</a:t>
            </a:r>
            <a:br>
              <a:rPr lang="en-US" altLang="ko-KR"/>
            </a:br>
            <a:endParaRPr lang="en-US" altLang="ko-KR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온도 및 습도 제어</a:t>
            </a:r>
            <a:r>
              <a:rPr lang="en-US" altLang="ko-KR"/>
              <a:t>:</a:t>
            </a:r>
          </a:p>
          <a:p>
            <a:pPr marL="742950" lvl="1" indent="-285750">
              <a:buFont typeface="시스템 서체 일반체"/>
              <a:buChar char="-"/>
              <a:defRPr/>
            </a:pPr>
            <a:r>
              <a:rPr lang="ko-KR" altLang="en-US" sz="1700"/>
              <a:t>사용자가 설정된 기준에 따라 온</a:t>
            </a:r>
            <a:r>
              <a:rPr lang="en-US" altLang="ko-KR" sz="1700"/>
              <a:t>/</a:t>
            </a:r>
            <a:r>
              <a:rPr lang="ko-KR" altLang="en-US" sz="1700"/>
              <a:t>습도 제어</a:t>
            </a:r>
            <a:r>
              <a:rPr lang="en-US" altLang="ko-KR" sz="1700"/>
              <a:t>(</a:t>
            </a:r>
            <a:r>
              <a:rPr lang="ko-KR" altLang="en-US" sz="1700"/>
              <a:t>개폐</a:t>
            </a:r>
            <a:r>
              <a:rPr lang="en-US" altLang="ko-KR" sz="1700"/>
              <a:t>)</a:t>
            </a:r>
          </a:p>
          <a:p>
            <a:pPr lvl="0">
              <a:defRPr/>
            </a:pP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조명 제어</a:t>
            </a:r>
            <a:r>
              <a:rPr lang="en-US" altLang="ko-KR"/>
              <a:t>:</a:t>
            </a:r>
          </a:p>
          <a:p>
            <a:pPr marL="742950" lvl="1" indent="-285750">
              <a:buFont typeface="시스템 서체 일반체"/>
              <a:buChar char="-"/>
              <a:defRPr/>
            </a:pPr>
            <a:r>
              <a:rPr lang="ko-KR" altLang="en-US" sz="1700"/>
              <a:t>시간을 맞춤설정하거 자동으로 </a:t>
            </a:r>
            <a:r>
              <a:rPr lang="en-US" altLang="ko-KR" sz="1700"/>
              <a:t>on/off </a:t>
            </a:r>
            <a:r>
              <a:rPr lang="ko-KR" altLang="en-US" sz="1700"/>
              <a:t>시스템으로 구성하여 농작물 생장 주기에 따라 조명의 강도와 시간 조절</a:t>
            </a:r>
          </a:p>
          <a:p>
            <a:pPr lvl="0">
              <a:defRPr/>
            </a:pP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스프링클러 제어</a:t>
            </a:r>
            <a:r>
              <a:rPr lang="en-US" altLang="ko-KR"/>
              <a:t>:</a:t>
            </a:r>
          </a:p>
          <a:p>
            <a:pPr marL="742950" lvl="1" indent="-285750">
              <a:buFont typeface="시스템 서체 일반체"/>
              <a:buChar char="-"/>
              <a:defRPr/>
            </a:pPr>
            <a:r>
              <a:rPr lang="ko-KR" altLang="en-US" sz="1700"/>
              <a:t>토양 습도 센서 데이터를 모니터링하여</a:t>
            </a:r>
            <a:r>
              <a:rPr lang="en-US" altLang="ko-KR" sz="1700"/>
              <a:t>, </a:t>
            </a:r>
            <a:r>
              <a:rPr lang="ko-KR" altLang="en-US" sz="1700"/>
              <a:t>설정된 습도 범위에 따라 스프링클러 </a:t>
            </a:r>
            <a:r>
              <a:rPr lang="en-US" altLang="ko-KR" sz="1700"/>
              <a:t>on/off </a:t>
            </a:r>
            <a:r>
              <a:rPr lang="ko-KR" altLang="en-US" sz="1700"/>
              <a:t>제어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305" y="1276017"/>
            <a:ext cx="4820323" cy="47631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4816" y="3847484"/>
            <a:ext cx="3098799" cy="34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개폐기 작동 상태 시각화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34816" y="3075057"/>
            <a:ext cx="3098799" cy="342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급수</a:t>
            </a:r>
            <a:r>
              <a:rPr lang="en-US" altLang="ko-KR" sz="1700" b="1"/>
              <a:t>/</a:t>
            </a:r>
            <a:r>
              <a:rPr lang="ko-KR" altLang="en-US" sz="1700" b="1"/>
              <a:t>조명 작동 상태 시각화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4816" y="2302630"/>
            <a:ext cx="3098799" cy="34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스마트팜 수동</a:t>
            </a:r>
            <a:r>
              <a:rPr lang="en-US" altLang="ko-KR" sz="1700" b="1"/>
              <a:t>/</a:t>
            </a:r>
            <a:r>
              <a:rPr lang="ko-KR" altLang="en-US" sz="1700" b="1"/>
              <a:t>자동 제어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34816" y="4619608"/>
            <a:ext cx="3098799" cy="34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내부 온</a:t>
            </a:r>
            <a:r>
              <a:rPr lang="en-US" altLang="ko-KR" sz="1700" b="1"/>
              <a:t>/</a:t>
            </a:r>
            <a:r>
              <a:rPr lang="ko-KR" altLang="en-US" sz="1700" b="1"/>
              <a:t>습도 예측</a:t>
            </a:r>
          </a:p>
        </p:txBody>
      </p:sp>
      <p:pic>
        <p:nvPicPr>
          <p:cNvPr id="20" name="잉크 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04253" y="2163480"/>
            <a:ext cx="564480" cy="324360"/>
          </a:xfrm>
          <a:prstGeom prst="rect">
            <a:avLst/>
          </a:prstGeom>
        </p:spPr>
      </p:pic>
      <p:pic>
        <p:nvPicPr>
          <p:cNvPr id="21" name="잉크 2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04253" y="2926856"/>
            <a:ext cx="564480" cy="3243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2568" y="1964374"/>
            <a:ext cx="7044484" cy="2443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/>
              <a:t>개폐기 작동 상태 시각화</a:t>
            </a:r>
          </a:p>
          <a:p>
            <a:pPr marL="285750" indent="-285750">
              <a:buFont typeface="Wingdings"/>
              <a:buChar char="à"/>
              <a:defRPr/>
            </a:pPr>
            <a:r>
              <a:rPr lang="ko-KR" altLang="en-US" sz="2200">
                <a:sym typeface="Wingdings"/>
              </a:rPr>
              <a:t>진동 센서를 이용한 모터의 회전수</a:t>
            </a:r>
            <a:r>
              <a:rPr lang="en-US" altLang="ko-KR" sz="2200">
                <a:sym typeface="Wingdings"/>
              </a:rPr>
              <a:t>, </a:t>
            </a:r>
            <a:r>
              <a:rPr lang="ko-KR" altLang="en-US" sz="2200">
                <a:sym typeface="Wingdings"/>
              </a:rPr>
              <a:t>상태 확인 진행</a:t>
            </a:r>
          </a:p>
          <a:p>
            <a:pPr marL="285750" indent="-285750">
              <a:buFont typeface="Wingdings"/>
              <a:buChar char="à"/>
              <a:defRPr/>
            </a:pPr>
            <a:r>
              <a:rPr lang="ko-KR" altLang="en-US" sz="2200">
                <a:sym typeface="Wingdings"/>
              </a:rPr>
              <a:t>전류계를 이용한 토크 측정</a:t>
            </a:r>
          </a:p>
          <a:p>
            <a:pPr marL="285750" indent="-285750">
              <a:buFont typeface="Wingdings"/>
              <a:buChar char="à"/>
              <a:defRPr/>
            </a:pPr>
            <a:endParaRPr lang="en-US" altLang="ko-KR" sz="2200">
              <a:sym typeface="Wingdings"/>
            </a:endParaRPr>
          </a:p>
          <a:p>
            <a:pPr lvl="0">
              <a:defRPr/>
            </a:pPr>
            <a:r>
              <a:rPr lang="ko-KR" altLang="en-US" sz="2200">
                <a:sym typeface="Wingdings"/>
              </a:rPr>
              <a:t>내부 온</a:t>
            </a:r>
            <a:r>
              <a:rPr lang="en-US" altLang="ko-KR" sz="2200">
                <a:sym typeface="Wingdings"/>
              </a:rPr>
              <a:t>/</a:t>
            </a:r>
            <a:r>
              <a:rPr lang="ko-KR" altLang="en-US" sz="2200">
                <a:sym typeface="Wingdings"/>
              </a:rPr>
              <a:t>습도 예측</a:t>
            </a:r>
          </a:p>
          <a:p>
            <a:pPr lvl="0">
              <a:defRPr/>
            </a:pPr>
            <a:r>
              <a:rPr lang="en-US" altLang="ko-KR" sz="2200">
                <a:sym typeface="Wingdings"/>
              </a:rPr>
              <a:t></a:t>
            </a:r>
            <a:r>
              <a:rPr lang="ko-KR" altLang="en-US" sz="2200">
                <a:sym typeface="Wingdings"/>
              </a:rPr>
              <a:t> </a:t>
            </a:r>
            <a:r>
              <a:rPr lang="ko-KR" altLang="en-US" sz="2200"/>
              <a:t>우선순위를 낮추고</a:t>
            </a:r>
            <a:r>
              <a:rPr lang="en-US" altLang="ko-KR" sz="2200"/>
              <a:t>,</a:t>
            </a:r>
            <a:r>
              <a:rPr lang="ko-KR" altLang="en-US" sz="2200"/>
              <a:t> 내부 온</a:t>
            </a:r>
            <a:r>
              <a:rPr lang="en-US" altLang="ko-KR" sz="2200"/>
              <a:t>/</a:t>
            </a:r>
            <a:r>
              <a:rPr lang="ko-KR" altLang="en-US" sz="2200"/>
              <a:t>습도에 크게 관여하는</a:t>
            </a:r>
            <a:br>
              <a:rPr lang="ko-KR" altLang="en-US" sz="2200"/>
            </a:br>
            <a:r>
              <a:rPr lang="ko-KR" altLang="en-US" sz="2200"/>
              <a:t>    변수만 추가하여 예측</a:t>
            </a:r>
          </a:p>
        </p:txBody>
      </p:sp>
      <p:sp>
        <p:nvSpPr>
          <p:cNvPr id="77" name="직사각형 74"/>
          <p:cNvSpPr/>
          <p:nvPr/>
        </p:nvSpPr>
        <p:spPr>
          <a:xfrm>
            <a:off x="557399" y="340624"/>
            <a:ext cx="5428533" cy="54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체크리스트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54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0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향후계획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KoPubWorld돋움체 Bold"/>
                </a:rPr>
                <a:t>향후계획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03</a:t>
              </a:r>
              <a:endParaRPr lang="ko-KR" altLang="en-US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53386" y="1738072"/>
          <a:ext cx="10885231" cy="278848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22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45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5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2070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  <a:effectLst/>
                        </a:rPr>
                        <a:t>추진내용</a:t>
                      </a: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 sz="2400" b="1">
                          <a:solidFill>
                            <a:schemeClr val="bg1"/>
                          </a:solidFill>
                          <a:effectLst/>
                        </a:rPr>
                        <a:t>추진내용</a:t>
                      </a:r>
                      <a:endParaRPr lang="ko-KR" altLang="en-US" sz="2400" b="1">
                        <a:solidFill>
                          <a:schemeClr val="bg1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/>
                        <a:t>일정</a:t>
                      </a:r>
                      <a:endParaRPr lang="ko-KR" altLang="en-US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7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en-US" altLang="ko-KR"/>
                        <a:t>10</a:t>
                      </a:r>
                      <a:r>
                        <a:rPr lang="ko-KR" altLang="en-US"/>
                        <a:t>월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55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sz="2400">
                          <a:solidFill>
                            <a:schemeClr val="tx1"/>
                          </a:solidFill>
                          <a:effectLst/>
                        </a:rPr>
                        <a:t>개발</a:t>
                      </a:r>
                      <a:endParaRPr lang="ko-KR" sz="2400" b="1">
                        <a:solidFill>
                          <a:schemeClr val="tx1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 sz="2000" b="0">
                          <a:solidFill>
                            <a:srgbClr val="000000"/>
                          </a:solidFill>
                          <a:effectLst/>
                        </a:rPr>
                        <a:t>개폐기 동작 상태 확인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en-US" altLang="ko-KR" sz="2000" b="0">
                          <a:solidFill>
                            <a:srgbClr val="000000"/>
                          </a:solidFill>
                          <a:effectLst/>
                        </a:rPr>
                        <a:t>UI/UX </a:t>
                      </a:r>
                      <a:r>
                        <a:rPr lang="ko-KR" altLang="en-US" sz="2000" b="0">
                          <a:solidFill>
                            <a:srgbClr val="000000"/>
                          </a:solidFill>
                          <a:effectLst/>
                        </a:rPr>
                        <a:t>개선 및 기능 검토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159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sz="2400">
                          <a:solidFill>
                            <a:schemeClr val="tx1"/>
                          </a:solidFill>
                          <a:effectLst/>
                        </a:rPr>
                        <a:t>테스트</a:t>
                      </a:r>
                      <a:endParaRPr lang="ko-KR" sz="2400" b="1">
                        <a:solidFill>
                          <a:schemeClr val="tx1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 sz="2000">
                          <a:effectLst/>
                        </a:rPr>
                        <a:t>스마트팜 시스템 테스트 및 개선</a:t>
                      </a:r>
                      <a:endParaRPr lang="ko-KR" sz="2000" b="1">
                        <a:solidFill>
                          <a:srgbClr val="000000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rgbClr val="595959"/>
                        </a:solidFill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>
                        <a:solidFill>
                          <a:srgbClr val="595959"/>
                        </a:solidFill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33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sz="2400">
                          <a:solidFill>
                            <a:schemeClr val="tx1"/>
                          </a:solidFill>
                          <a:effectLst/>
                        </a:rPr>
                        <a:t>종료</a:t>
                      </a:r>
                      <a:endParaRPr lang="ko-KR" sz="2400" b="1">
                        <a:solidFill>
                          <a:schemeClr val="tx1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marL="1016000" indent="-1016000"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19999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</a:tabLst>
                        <a:defRPr/>
                      </a:pPr>
                      <a:r>
                        <a:rPr lang="ko-KR" altLang="en-US" sz="2000">
                          <a:effectLst/>
                        </a:rPr>
                        <a:t>안드로이드 서비스</a:t>
                      </a:r>
                      <a:endParaRPr lang="ko-KR" sz="5400" b="1">
                        <a:solidFill>
                          <a:srgbClr val="000000"/>
                        </a:solidFill>
                        <a:effectLst/>
                        <a:cs typeface="HY중고딕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562708-1E76-17FC-9E6E-AF558ACE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828"/>
            <a:ext cx="12192000" cy="45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0D1D8-7308-3659-4E3A-BA6074E22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75"/>
          <a:stretch/>
        </p:blipFill>
        <p:spPr>
          <a:xfrm>
            <a:off x="579103" y="1672164"/>
            <a:ext cx="4565004" cy="2454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90A716-3994-74B8-B32A-DA70C519B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" r="31856"/>
          <a:stretch/>
        </p:blipFill>
        <p:spPr>
          <a:xfrm>
            <a:off x="561838" y="4126736"/>
            <a:ext cx="2209110" cy="155909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5C579DD-C183-1335-FB88-C357437B5EDA}"/>
              </a:ext>
            </a:extLst>
          </p:cNvPr>
          <p:cNvSpPr txBox="1"/>
          <p:nvPr/>
        </p:nvSpPr>
        <p:spPr>
          <a:xfrm>
            <a:off x="579104" y="1135593"/>
            <a:ext cx="45650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MPU6050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값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5F8F7-0BB7-3F5B-14F6-8805A4F2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075" y="1741261"/>
            <a:ext cx="2429124" cy="2497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FFDFA-D671-A2F4-0F7A-7FF9DAA6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776" y="2402795"/>
            <a:ext cx="2715841" cy="2872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9FCBD-BA7D-6ED0-F58A-CF14E06C5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587" y="3459731"/>
            <a:ext cx="2715841" cy="2881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35C1CCD8-7CD6-D427-CE0C-8AF7B56A2676}"/>
              </a:ext>
            </a:extLst>
          </p:cNvPr>
          <p:cNvSpPr txBox="1"/>
          <p:nvPr/>
        </p:nvSpPr>
        <p:spPr>
          <a:xfrm>
            <a:off x="7552533" y="1107136"/>
            <a:ext cx="38097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E0135C8-3E3F-FA71-F68A-492DDA7B75BA}"/>
              </a:ext>
            </a:extLst>
          </p:cNvPr>
          <p:cNvSpPr/>
          <p:nvPr/>
        </p:nvSpPr>
        <p:spPr>
          <a:xfrm>
            <a:off x="5459351" y="3331117"/>
            <a:ext cx="1209066" cy="85513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180DF6-5707-82B6-2691-E9F1A9B9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" y="1250726"/>
            <a:ext cx="11319933" cy="4681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617127-8857-BE4D-82A1-2403A48AFBB2}"/>
              </a:ext>
            </a:extLst>
          </p:cNvPr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</p:spTree>
    <p:extLst>
      <p:ext uri="{BB962C8B-B14F-4D97-AF65-F5344CB8AC3E}">
        <p14:creationId xmlns:p14="http://schemas.microsoft.com/office/powerpoint/2010/main" val="298527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400" y="1119397"/>
            <a:ext cx="10862733" cy="51475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개폐기 동작 상태 확인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_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진동센서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03460" y="4214089"/>
            <a:ext cx="3749364" cy="1889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6929"/>
            <a:ext cx="5188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UI/UX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개선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399" y="1846084"/>
            <a:ext cx="4440355" cy="2195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5241209" y="1846084"/>
            <a:ext cx="6460066" cy="2438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200"/>
              <a:t>실제 스마트폰 사이즈에 </a:t>
            </a:r>
            <a:r>
              <a:rPr lang="en-US" altLang="ko-KR" sz="2200"/>
              <a:t>UI</a:t>
            </a:r>
            <a:r>
              <a:rPr lang="ko-KR" altLang="en-US" sz="2200"/>
              <a:t>를 적용한 결과</a:t>
            </a:r>
            <a:r>
              <a:rPr lang="en-US" altLang="ko-KR" sz="2200"/>
              <a:t>,</a:t>
            </a:r>
            <a:br>
              <a:rPr lang="en-US" altLang="ko-KR" sz="2200"/>
            </a:br>
            <a:r>
              <a:rPr lang="ko-KR" altLang="en-US" sz="2200"/>
              <a:t>적합하지 않다고 판단</a:t>
            </a:r>
          </a:p>
          <a:p>
            <a:pPr marL="285750" indent="-285750">
              <a:buFont typeface="Wingdings"/>
              <a:buChar char="à"/>
              <a:defRPr/>
            </a:pPr>
            <a:r>
              <a:rPr lang="ko-KR" altLang="en-US" sz="2200">
                <a:sym typeface="Wingdings"/>
              </a:rPr>
              <a:t>기능별 파트를 나누고</a:t>
            </a:r>
            <a:r>
              <a:rPr lang="en-US" altLang="ko-KR" sz="2200">
                <a:sym typeface="Wingdings"/>
              </a:rPr>
              <a:t>, </a:t>
            </a:r>
            <a:r>
              <a:rPr lang="ko-KR" altLang="en-US" sz="2200">
                <a:sym typeface="Wingdings"/>
              </a:rPr>
              <a:t>접근성이 용이하게 변경할 예정</a:t>
            </a:r>
          </a:p>
          <a:p>
            <a:pPr marL="285750" indent="-285750">
              <a:buFont typeface="Wingdings"/>
              <a:buChar char="à"/>
              <a:defRPr/>
            </a:pPr>
            <a:endParaRPr lang="en-US" altLang="ko-KR" sz="2200">
              <a:sym typeface="Wingdings"/>
            </a:endParaRPr>
          </a:p>
          <a:p>
            <a:pPr lvl="0">
              <a:defRPr/>
            </a:pPr>
            <a:r>
              <a:rPr lang="en-US" altLang="ko-KR" sz="2200">
                <a:sym typeface="Wingdings"/>
              </a:rPr>
              <a:t>2.  </a:t>
            </a:r>
            <a:r>
              <a:rPr lang="ko-KR" altLang="en-US" sz="2200">
                <a:sym typeface="Wingdings"/>
              </a:rPr>
              <a:t>실제 농가 규모와 유사하게 모델링을 재구성</a:t>
            </a:r>
            <a:br>
              <a:rPr lang="ko-KR" altLang="en-US" sz="2200">
                <a:sym typeface="Wingdings"/>
              </a:rPr>
            </a:br>
            <a:r>
              <a:rPr lang="ko-KR" altLang="en-US" sz="2200">
                <a:sym typeface="Wingdings"/>
              </a:rPr>
              <a:t>    하여 센서의 위치를 사실적으로 표현할 것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65237" y="168855"/>
            <a:ext cx="2861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b="1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31A2-9C37-8754-652C-9396F598ADB8}"/>
              </a:ext>
            </a:extLst>
          </p:cNvPr>
          <p:cNvSpPr txBox="1"/>
          <p:nvPr/>
        </p:nvSpPr>
        <p:spPr>
          <a:xfrm>
            <a:off x="814742" y="1212922"/>
            <a:ext cx="899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  <a:endParaRPr lang="ko-KR" altLang="en-US" sz="4800" b="1" dirty="0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B6DB3-6017-53DE-00DF-B344F43FA64F}"/>
              </a:ext>
            </a:extLst>
          </p:cNvPr>
          <p:cNvSpPr txBox="1"/>
          <p:nvPr/>
        </p:nvSpPr>
        <p:spPr>
          <a:xfrm>
            <a:off x="1714341" y="1366810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프로젝트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B0C53-508A-49BA-3FE1-5A0349E3B619}"/>
              </a:ext>
            </a:extLst>
          </p:cNvPr>
          <p:cNvSpPr txBox="1"/>
          <p:nvPr/>
        </p:nvSpPr>
        <p:spPr>
          <a:xfrm>
            <a:off x="814742" y="2267339"/>
            <a:ext cx="899599" cy="816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02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A0E8C-48AB-4FE2-7545-9415C87E5607}"/>
              </a:ext>
            </a:extLst>
          </p:cNvPr>
          <p:cNvSpPr txBox="1"/>
          <p:nvPr/>
        </p:nvSpPr>
        <p:spPr>
          <a:xfrm>
            <a:off x="814742" y="3350823"/>
            <a:ext cx="899599" cy="819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03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7170C0-23FC-340C-B751-6C9D1E7B9D28}"/>
              </a:ext>
            </a:extLst>
          </p:cNvPr>
          <p:cNvSpPr txBox="1"/>
          <p:nvPr/>
        </p:nvSpPr>
        <p:spPr>
          <a:xfrm>
            <a:off x="1714341" y="2421227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진행상황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F13A29-640C-2492-4D04-7DD0700AAF65}"/>
              </a:ext>
            </a:extLst>
          </p:cNvPr>
          <p:cNvSpPr txBox="1"/>
          <p:nvPr/>
        </p:nvSpPr>
        <p:spPr>
          <a:xfrm>
            <a:off x="1714340" y="3510175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855033" y="2959638"/>
            <a:ext cx="45037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74991" y="2922628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THANK YOU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프로젝트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41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KoPubWorld돋움체 Bold"/>
                </a:rPr>
                <a:t>프로젝트 목표</a:t>
              </a:r>
              <a:endPara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01</a:t>
              </a:r>
              <a:endParaRPr lang="ko-KR" altLang="en-US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79939" y="1961502"/>
            <a:ext cx="9935308" cy="3284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3000" b="1"/>
              <a:t>실제 비닐하우스 적용</a:t>
            </a:r>
          </a:p>
          <a:p>
            <a:pPr marL="342900" indent="-342900">
              <a:buAutoNum type="arabicPeriod"/>
              <a:defRPr/>
            </a:pPr>
            <a:endParaRPr lang="en-US" altLang="ko-KR" sz="3000" b="1"/>
          </a:p>
          <a:p>
            <a:pPr marL="342900" indent="-342900">
              <a:buAutoNum type="arabicPeriod"/>
              <a:defRPr/>
            </a:pPr>
            <a:endParaRPr lang="en-US" altLang="ko-KR" sz="3000" b="1"/>
          </a:p>
          <a:p>
            <a:pPr marL="342900" indent="-342900">
              <a:buAutoNum type="arabicPeriod"/>
              <a:defRPr/>
            </a:pPr>
            <a:r>
              <a:rPr lang="ko-KR" altLang="en-US" sz="3000" b="1"/>
              <a:t>비닐하우스 내부 온</a:t>
            </a:r>
            <a:r>
              <a:rPr lang="en-US" altLang="ko-KR" sz="3000" b="1"/>
              <a:t>/</a:t>
            </a:r>
            <a:r>
              <a:rPr lang="ko-KR" altLang="en-US" sz="3000" b="1"/>
              <a:t>습도 예측</a:t>
            </a:r>
          </a:p>
          <a:p>
            <a:pPr marL="342900" indent="-342900">
              <a:buAutoNum type="arabicPeriod"/>
              <a:defRPr/>
            </a:pPr>
            <a:endParaRPr lang="en-US" altLang="ko-KR" sz="3000" b="1"/>
          </a:p>
          <a:p>
            <a:pPr marL="342900" indent="-342900">
              <a:buAutoNum type="arabicPeriod"/>
              <a:defRPr/>
            </a:pPr>
            <a:endParaRPr lang="en-US" altLang="ko-KR" sz="3000" b="1"/>
          </a:p>
          <a:p>
            <a:pPr marL="342900" indent="-342900">
              <a:buAutoNum type="arabicPeriod"/>
              <a:defRPr/>
            </a:pPr>
            <a:r>
              <a:rPr lang="ko-KR" altLang="en-US" sz="3000" b="1"/>
              <a:t>안드로이드 맞춤 </a:t>
            </a:r>
            <a:r>
              <a:rPr lang="en-US" altLang="ko-KR" sz="3000" b="1"/>
              <a:t>UI/UX </a:t>
            </a:r>
            <a:r>
              <a:rPr lang="ko-KR" altLang="en-US" sz="3000" b="1"/>
              <a:t>수정 및 개선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7458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진행상황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65773B0-AF0A-496E-8E52-1D041CC0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51" b="11417"/>
          <a:stretch/>
        </p:blipFill>
        <p:spPr>
          <a:xfrm>
            <a:off x="1007202" y="1527745"/>
            <a:ext cx="3861735" cy="276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FFCEF3-61F4-77C9-AE87-E48A21490C67}"/>
              </a:ext>
            </a:extLst>
          </p:cNvPr>
          <p:cNvGrpSpPr/>
          <p:nvPr/>
        </p:nvGrpSpPr>
        <p:grpSpPr>
          <a:xfrm>
            <a:off x="6547556" y="1527745"/>
            <a:ext cx="4186789" cy="2769576"/>
            <a:chOff x="4913250" y="1635336"/>
            <a:chExt cx="5719234" cy="38128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D163EB-0C7E-4830-A338-7FD7DC63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3250" y="1635336"/>
              <a:ext cx="2859617" cy="38128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E5D32B-660B-A00E-C61C-4407530B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7" y="1635336"/>
              <a:ext cx="2859617" cy="3812823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572DDCA-B4BC-B423-6293-3C70538F6BFA}"/>
              </a:ext>
            </a:extLst>
          </p:cNvPr>
          <p:cNvSpPr/>
          <p:nvPr/>
        </p:nvSpPr>
        <p:spPr>
          <a:xfrm>
            <a:off x="5217180" y="2772300"/>
            <a:ext cx="982133" cy="4815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22E3D-32F3-A4EA-386C-CF5E1C9C3489}"/>
              </a:ext>
            </a:extLst>
          </p:cNvPr>
          <p:cNvSpPr txBox="1"/>
          <p:nvPr/>
        </p:nvSpPr>
        <p:spPr>
          <a:xfrm>
            <a:off x="1550138" y="5145589"/>
            <a:ext cx="78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비닐하우스에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시스템을 적용하는 중 여러가지 문제가 발생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2B713C-D2EC-F221-12D9-2892AF056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38" y="483713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83031"/>
            <a:ext cx="5215090" cy="830997"/>
            <a:chOff x="3819245" y="188165"/>
            <a:chExt cx="5215090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3845621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문제 </a:t>
              </a:r>
              <a:r>
                <a:rPr lang="en-US" altLang="ko-KR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1. </a:t>
              </a: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센서 위치 문제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C3316B-6178-B8AC-1898-85B5D3C735C7}"/>
              </a:ext>
            </a:extLst>
          </p:cNvPr>
          <p:cNvSpPr txBox="1"/>
          <p:nvPr/>
        </p:nvSpPr>
        <p:spPr>
          <a:xfrm>
            <a:off x="682782" y="1152084"/>
            <a:ext cx="5046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nRF24L01 </a:t>
            </a:r>
            <a:r>
              <a:rPr lang="ko-KR" altLang="en-US" sz="2200" dirty="0"/>
              <a:t>모듈을 사용한 </a:t>
            </a:r>
            <a:r>
              <a:rPr lang="en-US" altLang="ko-KR" sz="2200" dirty="0"/>
              <a:t>1:N </a:t>
            </a:r>
            <a:r>
              <a:rPr lang="ko-KR" altLang="en-US" sz="2200" dirty="0"/>
              <a:t>통신</a:t>
            </a:r>
            <a:endParaRPr lang="en-US" altLang="ko-KR" sz="2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671AB-4531-5D9E-1C6D-098CE4C8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0" y="3034355"/>
            <a:ext cx="3435822" cy="33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디바이스마트,오픈소스/코딩교육 &gt; 아두이노 &gt; 호환보드,SZH,아두이노 메가 2560 R3 호환 보드 CH340 [SZH-EK375],ATmega2560 마이크로 컨트롤러 보드 / Operating Voltage : 5V / Input Voltage (recommended) : 7V ~ 12V / Size: 100 x 53mm">
            <a:extLst>
              <a:ext uri="{FF2B5EF4-FFF2-40B4-BE49-F238E27FC236}">
                <a16:creationId xmlns:a16="http://schemas.microsoft.com/office/drawing/2014/main" id="{8CF46035-F40E-F734-225E-37D14BBF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5" y="3335768"/>
            <a:ext cx="1728022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6DCBA3B-37EC-84E8-9337-BC99447BE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73608" y="4941284"/>
            <a:ext cx="1171481" cy="263123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66C7C7-209F-E03C-C7F1-C7FEA72944F5}"/>
              </a:ext>
            </a:extLst>
          </p:cNvPr>
          <p:cNvCxnSpPr/>
          <p:nvPr/>
        </p:nvCxnSpPr>
        <p:spPr>
          <a:xfrm>
            <a:off x="9153120" y="4629187"/>
            <a:ext cx="0" cy="811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Arduino UNO] 아두이노 우노 R3 - Capstonemall">
            <a:extLst>
              <a:ext uri="{FF2B5EF4-FFF2-40B4-BE49-F238E27FC236}">
                <a16:creationId xmlns:a16="http://schemas.microsoft.com/office/drawing/2014/main" id="{A0233BAB-CC5F-A395-B982-3F0FA0EE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6444763" y="2434050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rduino UNO] 아두이노 우노 R3 - Capstonemall">
            <a:extLst>
              <a:ext uri="{FF2B5EF4-FFF2-40B4-BE49-F238E27FC236}">
                <a16:creationId xmlns:a16="http://schemas.microsoft.com/office/drawing/2014/main" id="{995D6F14-74EA-1B1E-FA7B-C305091DD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7671490" y="1894646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duino UNO] 아두이노 우노 R3 - Capstonemall">
            <a:extLst>
              <a:ext uri="{FF2B5EF4-FFF2-40B4-BE49-F238E27FC236}">
                <a16:creationId xmlns:a16="http://schemas.microsoft.com/office/drawing/2014/main" id="{1BEC5F60-EAB8-94D8-4795-AC92735A0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9153120" y="1870689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rduino UNO] 아두이노 우노 R3 - Capstonemall">
            <a:extLst>
              <a:ext uri="{FF2B5EF4-FFF2-40B4-BE49-F238E27FC236}">
                <a16:creationId xmlns:a16="http://schemas.microsoft.com/office/drawing/2014/main" id="{69AAA05D-9CD9-3784-B770-7B10C285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10754388" y="2275199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아두이노 - 온습도센서 : 네이버 블로그">
            <a:extLst>
              <a:ext uri="{FF2B5EF4-FFF2-40B4-BE49-F238E27FC236}">
                <a16:creationId xmlns:a16="http://schemas.microsoft.com/office/drawing/2014/main" id="{8DB9A20F-EAE9-512C-9620-C505D92A0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43025" y="2021319"/>
            <a:ext cx="665349" cy="440075"/>
          </a:xfrm>
          <a:prstGeom prst="rect">
            <a:avLst/>
          </a:prstGeom>
          <a:noFill/>
        </p:spPr>
      </p:pic>
      <p:pic>
        <p:nvPicPr>
          <p:cNvPr id="12" name="Picture 8" descr="조도센서의 특징">
            <a:extLst>
              <a:ext uri="{FF2B5EF4-FFF2-40B4-BE49-F238E27FC236}">
                <a16:creationId xmlns:a16="http://schemas.microsoft.com/office/drawing/2014/main" id="{129B6032-639F-0BEF-8590-482D02724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797678" y="1477538"/>
            <a:ext cx="612636" cy="440075"/>
          </a:xfrm>
          <a:prstGeom prst="rect">
            <a:avLst/>
          </a:prstGeom>
          <a:noFill/>
        </p:spPr>
      </p:pic>
      <p:pic>
        <p:nvPicPr>
          <p:cNvPr id="13" name="Picture 6" descr="W41 물 유량센서 플로우메타 아두이노 측정 YF-S201 - 인터파크 쇼핑">
            <a:extLst>
              <a:ext uri="{FF2B5EF4-FFF2-40B4-BE49-F238E27FC236}">
                <a16:creationId xmlns:a16="http://schemas.microsoft.com/office/drawing/2014/main" id="{784B2446-D2AF-1884-93E5-BD008CEC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317830" y="1450731"/>
            <a:ext cx="517316" cy="456218"/>
          </a:xfrm>
          <a:prstGeom prst="rect">
            <a:avLst/>
          </a:prstGeom>
          <a:noFill/>
        </p:spPr>
      </p:pic>
      <p:pic>
        <p:nvPicPr>
          <p:cNvPr id="1034" name="Picture 10" descr="토양 습도 센서(스크류 단자 포함) - SparkFun | Mouser">
            <a:extLst>
              <a:ext uri="{FF2B5EF4-FFF2-40B4-BE49-F238E27FC236}">
                <a16:creationId xmlns:a16="http://schemas.microsoft.com/office/drawing/2014/main" id="{05B594C0-1221-2881-4AC4-B11C3714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80" y="1849752"/>
            <a:ext cx="664984" cy="44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77534B-3C82-302F-3160-8E7AFD1A421C}"/>
              </a:ext>
            </a:extLst>
          </p:cNvPr>
          <p:cNvCxnSpPr>
            <a:cxnSpLocks/>
          </p:cNvCxnSpPr>
          <p:nvPr/>
        </p:nvCxnSpPr>
        <p:spPr>
          <a:xfrm>
            <a:off x="7252260" y="3005753"/>
            <a:ext cx="1228776" cy="6993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E3AFB5-4B96-62FE-2932-4C5131456246}"/>
              </a:ext>
            </a:extLst>
          </p:cNvPr>
          <p:cNvCxnSpPr>
            <a:cxnSpLocks/>
          </p:cNvCxnSpPr>
          <p:nvPr/>
        </p:nvCxnSpPr>
        <p:spPr>
          <a:xfrm>
            <a:off x="8180515" y="2481825"/>
            <a:ext cx="658665" cy="1092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061E9A5-A874-2762-C300-6E6B61F65351}"/>
              </a:ext>
            </a:extLst>
          </p:cNvPr>
          <p:cNvCxnSpPr>
            <a:cxnSpLocks/>
          </p:cNvCxnSpPr>
          <p:nvPr/>
        </p:nvCxnSpPr>
        <p:spPr>
          <a:xfrm flipH="1">
            <a:off x="9408689" y="2481825"/>
            <a:ext cx="178130" cy="1092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ECD572-4248-C8C5-151B-E937DB27A31B}"/>
              </a:ext>
            </a:extLst>
          </p:cNvPr>
          <p:cNvCxnSpPr>
            <a:cxnSpLocks/>
          </p:cNvCxnSpPr>
          <p:nvPr/>
        </p:nvCxnSpPr>
        <p:spPr>
          <a:xfrm flipH="1">
            <a:off x="9918347" y="2863049"/>
            <a:ext cx="993718" cy="7499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nRF24L01모듈을 이용해서 단방향 통신해보기[아두이노 강좌] : 네이버 블로그">
            <a:extLst>
              <a:ext uri="{FF2B5EF4-FFF2-40B4-BE49-F238E27FC236}">
                <a16:creationId xmlns:a16="http://schemas.microsoft.com/office/drawing/2014/main" id="{E0B15E50-86FB-E08C-5E9A-3A66589C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84" y="2514376"/>
            <a:ext cx="738335" cy="685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RF24L01 Module Pinout, Features, Circuit &amp; Datasheet">
            <a:extLst>
              <a:ext uri="{FF2B5EF4-FFF2-40B4-BE49-F238E27FC236}">
                <a16:creationId xmlns:a16="http://schemas.microsoft.com/office/drawing/2014/main" id="{6661FE6D-C45C-1D03-B1C4-4D74848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56" y="1570654"/>
            <a:ext cx="2345708" cy="14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4978A58-3D94-DC0B-5720-282188DA235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957"/>
          <a:stretch/>
        </p:blipFill>
        <p:spPr>
          <a:xfrm>
            <a:off x="8599204" y="5445580"/>
            <a:ext cx="1107832" cy="8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0624"/>
            <a:ext cx="5188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문제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2.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급수 장치 작동 상태</a:t>
            </a:r>
          </a:p>
        </p:txBody>
      </p:sp>
      <p:pic>
        <p:nvPicPr>
          <p:cNvPr id="2050" name="Picture 2" descr="시설농가 '물 부족' 걱정 덜어줄 수막재배시스템…전국 보급 코앞 | 아주경제">
            <a:extLst>
              <a:ext uri="{FF2B5EF4-FFF2-40B4-BE49-F238E27FC236}">
                <a16:creationId xmlns:a16="http://schemas.microsoft.com/office/drawing/2014/main" id="{2E34EA48-2BFC-3A86-37AC-EB6F4B65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t="16401" r="10810"/>
          <a:stretch/>
        </p:blipFill>
        <p:spPr bwMode="auto">
          <a:xfrm>
            <a:off x="557400" y="1083176"/>
            <a:ext cx="4022994" cy="21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78E6C-DE95-C809-619C-9D042F441E45}"/>
              </a:ext>
            </a:extLst>
          </p:cNvPr>
          <p:cNvSpPr txBox="1"/>
          <p:nvPr/>
        </p:nvSpPr>
        <p:spPr>
          <a:xfrm>
            <a:off x="4816449" y="1313937"/>
            <a:ext cx="693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급수 제어 명령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지하수 모터작동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급수 파이프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급수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  </a:t>
            </a:r>
            <a:endParaRPr lang="ko-KR" altLang="en-US" sz="2000" dirty="0"/>
          </a:p>
        </p:txBody>
      </p:sp>
      <p:pic>
        <p:nvPicPr>
          <p:cNvPr id="4" name="Picture 2" descr="Free icons for Unity &amp; Unity Hub on Mac! (images attached) : r/Unity3D">
            <a:extLst>
              <a:ext uri="{FF2B5EF4-FFF2-40B4-BE49-F238E27FC236}">
                <a16:creationId xmlns:a16="http://schemas.microsoft.com/office/drawing/2014/main" id="{078561E2-E848-926F-95E4-74DA83B8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99338" y="2289376"/>
            <a:ext cx="716643" cy="680226"/>
          </a:xfrm>
          <a:prstGeom prst="rect">
            <a:avLst/>
          </a:prstGeom>
          <a:noFill/>
        </p:spPr>
      </p:pic>
      <p:pic>
        <p:nvPicPr>
          <p:cNvPr id="6" name="Picture 2" descr="Free icons for Unity &amp; Unity Hub on Mac! (images attached) : r/Unity3D">
            <a:extLst>
              <a:ext uri="{FF2B5EF4-FFF2-40B4-BE49-F238E27FC236}">
                <a16:creationId xmlns:a16="http://schemas.microsoft.com/office/drawing/2014/main" id="{B589A8EF-5A4D-A93F-CC98-876AF2846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52804" y="2289376"/>
            <a:ext cx="716643" cy="68022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30315A-6827-4C02-2483-F9AB7E0E9469}"/>
              </a:ext>
            </a:extLst>
          </p:cNvPr>
          <p:cNvCxnSpPr>
            <a:cxnSpLocks/>
          </p:cNvCxnSpPr>
          <p:nvPr/>
        </p:nvCxnSpPr>
        <p:spPr>
          <a:xfrm flipV="1">
            <a:off x="5657659" y="1713229"/>
            <a:ext cx="0" cy="55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404200-27E1-287A-5F84-3EED0E1189E4}"/>
              </a:ext>
            </a:extLst>
          </p:cNvPr>
          <p:cNvCxnSpPr>
            <a:cxnSpLocks/>
          </p:cNvCxnSpPr>
          <p:nvPr/>
        </p:nvCxnSpPr>
        <p:spPr>
          <a:xfrm>
            <a:off x="10104268" y="1736489"/>
            <a:ext cx="0" cy="552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C2F9D0-1553-0FB5-358D-5215BD3E4E24}"/>
              </a:ext>
            </a:extLst>
          </p:cNvPr>
          <p:cNvSpPr txBox="1"/>
          <p:nvPr/>
        </p:nvSpPr>
        <p:spPr>
          <a:xfrm>
            <a:off x="5758646" y="1856803"/>
            <a:ext cx="7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송신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87ABB-674C-38FB-0AE8-E84AC9EF11F7}"/>
              </a:ext>
            </a:extLst>
          </p:cNvPr>
          <p:cNvSpPr txBox="1"/>
          <p:nvPr/>
        </p:nvSpPr>
        <p:spPr>
          <a:xfrm>
            <a:off x="5221069" y="2848177"/>
            <a:ext cx="8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D7B85-D148-BB25-8300-E31D42C3F5BC}"/>
              </a:ext>
            </a:extLst>
          </p:cNvPr>
          <p:cNvSpPr txBox="1"/>
          <p:nvPr/>
        </p:nvSpPr>
        <p:spPr>
          <a:xfrm>
            <a:off x="9674535" y="2848177"/>
            <a:ext cx="8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D8917-ACE2-F7D5-FF8B-89285AC4D2D5}"/>
              </a:ext>
            </a:extLst>
          </p:cNvPr>
          <p:cNvSpPr txBox="1"/>
          <p:nvPr/>
        </p:nvSpPr>
        <p:spPr>
          <a:xfrm>
            <a:off x="10189392" y="1826811"/>
            <a:ext cx="7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수신</a:t>
            </a:r>
          </a:p>
        </p:txBody>
      </p:sp>
      <p:pic>
        <p:nvPicPr>
          <p:cNvPr id="14" name="Picture 6" descr="W41 물 유량센서 플로우메타 아두이노 측정 YF-S201 - 인터파크 쇼핑">
            <a:extLst>
              <a:ext uri="{FF2B5EF4-FFF2-40B4-BE49-F238E27FC236}">
                <a16:creationId xmlns:a16="http://schemas.microsoft.com/office/drawing/2014/main" id="{707A57E8-00FA-C7F5-F97C-9479DB2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411220" y="1769917"/>
            <a:ext cx="517316" cy="456218"/>
          </a:xfrm>
          <a:prstGeom prst="rect">
            <a:avLst/>
          </a:prstGeom>
          <a:noFill/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F29645D-BEFD-E2BB-A2AC-C09D8623B9AA}"/>
              </a:ext>
            </a:extLst>
          </p:cNvPr>
          <p:cNvSpPr/>
          <p:nvPr/>
        </p:nvSpPr>
        <p:spPr>
          <a:xfrm>
            <a:off x="6968382" y="1184061"/>
            <a:ext cx="1989664" cy="61734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6C635-231F-8721-9AE8-F0DD373952A2}"/>
              </a:ext>
            </a:extLst>
          </p:cNvPr>
          <p:cNvSpPr txBox="1"/>
          <p:nvPr/>
        </p:nvSpPr>
        <p:spPr>
          <a:xfrm>
            <a:off x="6725809" y="1998026"/>
            <a:ext cx="252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모터가 지하수를 끌어 올리는 데 시간이 걸림</a:t>
            </a:r>
          </a:p>
        </p:txBody>
      </p:sp>
      <p:pic>
        <p:nvPicPr>
          <p:cNvPr id="2052" name="Picture 4" descr="일반인은 모른다(4탄) 심정용(지하수) 수중 펌프 자가설치 방법, 케이블일체형 수증모터, 펌프 세트 MP500 | 인생을즐기자  Lifejoy - YouTube">
            <a:extLst>
              <a:ext uri="{FF2B5EF4-FFF2-40B4-BE49-F238E27FC236}">
                <a16:creationId xmlns:a16="http://schemas.microsoft.com/office/drawing/2014/main" id="{85E8B986-F93A-1686-D047-E50D100D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4295292"/>
            <a:ext cx="3187056" cy="179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294000-AF68-FDC2-501F-C8B765CDC539}"/>
              </a:ext>
            </a:extLst>
          </p:cNvPr>
          <p:cNvGrpSpPr/>
          <p:nvPr/>
        </p:nvGrpSpPr>
        <p:grpSpPr>
          <a:xfrm>
            <a:off x="3979091" y="4979733"/>
            <a:ext cx="424418" cy="424418"/>
            <a:chOff x="4206849" y="4514608"/>
            <a:chExt cx="1219200" cy="12192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B46DE25-F9E4-9B7E-2CC8-CB8A2499B602}"/>
                </a:ext>
              </a:extLst>
            </p:cNvPr>
            <p:cNvCxnSpPr/>
            <p:nvPr/>
          </p:nvCxnSpPr>
          <p:spPr>
            <a:xfrm>
              <a:off x="4206849" y="5124208"/>
              <a:ext cx="12192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455324-5B5D-9BD0-460A-04C408012F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06849" y="5124208"/>
              <a:ext cx="12192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7A4E3F-BCB1-7136-DD92-56DC29577A84}"/>
              </a:ext>
            </a:extLst>
          </p:cNvPr>
          <p:cNvSpPr txBox="1"/>
          <p:nvPr/>
        </p:nvSpPr>
        <p:spPr>
          <a:xfrm>
            <a:off x="1270394" y="3913954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급수 펌프 모터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5B703-1FA7-81E9-6D80-C64C1603C094}"/>
              </a:ext>
            </a:extLst>
          </p:cNvPr>
          <p:cNvSpPr txBox="1"/>
          <p:nvPr/>
        </p:nvSpPr>
        <p:spPr>
          <a:xfrm>
            <a:off x="4377291" y="4028473"/>
            <a:ext cx="256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SEN0211</a:t>
            </a:r>
          </a:p>
          <a:p>
            <a:pPr algn="ctr"/>
            <a:r>
              <a:rPr lang="en-US" altLang="ko-KR" b="1" dirty="0"/>
              <a:t>(AC</a:t>
            </a:r>
            <a:r>
              <a:rPr lang="ko-KR" altLang="en-US" b="1" dirty="0"/>
              <a:t>전류센서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F5CFBF2-7806-3DDB-5D8C-2A1226DD2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85" b="53959"/>
          <a:stretch/>
        </p:blipFill>
        <p:spPr bwMode="auto">
          <a:xfrm>
            <a:off x="7244499" y="3775361"/>
            <a:ext cx="2553076" cy="17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D2C15C4-84A3-4FDB-7FE6-1478A3745EC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224" t="25152" r="11236" b="13417"/>
          <a:stretch/>
        </p:blipFill>
        <p:spPr>
          <a:xfrm>
            <a:off x="9140828" y="5052065"/>
            <a:ext cx="2579786" cy="9465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97E9294-359C-155F-F314-1D254FAB1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874" y="3687998"/>
            <a:ext cx="2296179" cy="13640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459D0E-BAA2-45BE-C664-FCEE8B12187E}"/>
              </a:ext>
            </a:extLst>
          </p:cNvPr>
          <p:cNvSpPr txBox="1"/>
          <p:nvPr/>
        </p:nvSpPr>
        <p:spPr>
          <a:xfrm>
            <a:off x="7890101" y="3402934"/>
            <a:ext cx="956734" cy="37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전류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8C57215-74C3-6DEB-04DF-5B3FA2D9E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t="32461" r="12180" b="30482"/>
          <a:stretch/>
        </p:blipFill>
        <p:spPr bwMode="auto">
          <a:xfrm>
            <a:off x="4510858" y="4671518"/>
            <a:ext cx="2363875" cy="9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6183EC-6CD3-8C3F-A4AC-E7BC72AC030D}"/>
              </a:ext>
            </a:extLst>
          </p:cNvPr>
          <p:cNvSpPr txBox="1"/>
          <p:nvPr/>
        </p:nvSpPr>
        <p:spPr>
          <a:xfrm>
            <a:off x="9991080" y="3477770"/>
            <a:ext cx="956734" cy="37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유량</a:t>
            </a:r>
          </a:p>
        </p:txBody>
      </p:sp>
    </p:spTree>
    <p:extLst>
      <p:ext uri="{BB962C8B-B14F-4D97-AF65-F5344CB8AC3E}">
        <p14:creationId xmlns:p14="http://schemas.microsoft.com/office/powerpoint/2010/main" val="33518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0624"/>
            <a:ext cx="5188714" cy="54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문제 </a:t>
            </a:r>
            <a:r>
              <a:rPr lang="en-US" altLang="ko-KR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3. </a:t>
            </a:r>
            <a:r>
              <a:rPr lang="ko-KR" alt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cs typeface="KoPubWorld돋움체 Bold"/>
              </a:rPr>
              <a:t>개폐기 작동 상태</a:t>
            </a:r>
          </a:p>
        </p:txBody>
      </p:sp>
      <p:pic>
        <p:nvPicPr>
          <p:cNvPr id="2" name="Picture 2" descr="하우스 자동개폐기 제작 했던 판넬 입니다. - 기술랩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7398" y="1520496"/>
            <a:ext cx="3987949" cy="308617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781463" y="2114679"/>
            <a:ext cx="6493932" cy="1991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/>
              <a:t>1.</a:t>
            </a:r>
            <a:r>
              <a:rPr lang="ko-KR" altLang="en-US" sz="2500"/>
              <a:t>  개폐기가 정상작동 되는가</a:t>
            </a:r>
            <a:r>
              <a:rPr lang="en-US" altLang="ko-KR" sz="2500"/>
              <a:t>?</a:t>
            </a:r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r>
              <a:rPr lang="en-US" altLang="ko-KR" sz="2500"/>
              <a:t>2.</a:t>
            </a:r>
            <a:r>
              <a:rPr lang="ko-KR" altLang="en-US" sz="2500"/>
              <a:t>  개폐가 어느정도 되었는가</a:t>
            </a:r>
            <a:r>
              <a:rPr lang="en-US" altLang="ko-KR" sz="2500"/>
              <a:t>?</a:t>
            </a:r>
          </a:p>
          <a:p>
            <a:pPr lvl="0">
              <a:defRPr/>
            </a:pPr>
            <a:endParaRPr lang="en-US" altLang="ko-KR" sz="2500"/>
          </a:p>
          <a:p>
            <a:pPr lvl="0">
              <a:defRPr/>
            </a:pPr>
            <a:r>
              <a:rPr lang="en-US" altLang="ko-KR" sz="2500"/>
              <a:t>3.</a:t>
            </a:r>
            <a:r>
              <a:rPr lang="ko-KR" altLang="en-US" sz="2500"/>
              <a:t>  긴급상황시 어떻게 대처할 것인가</a:t>
            </a:r>
            <a:r>
              <a:rPr lang="en-US" altLang="ko-KR" sz="2500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585</Words>
  <Application>Microsoft Macintosh PowerPoint</Application>
  <PresentationFormat>와이드스크린</PresentationFormat>
  <Paragraphs>181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시스템 서체 일반체</vt:lpstr>
      <vt:lpstr>Wingdings</vt:lpstr>
      <vt:lpstr>HY중고딕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Naeun Yoon</cp:lastModifiedBy>
  <cp:revision>61</cp:revision>
  <dcterms:created xsi:type="dcterms:W3CDTF">2020-01-03T14:16:53Z</dcterms:created>
  <dcterms:modified xsi:type="dcterms:W3CDTF">2024-09-10T06:58:12Z</dcterms:modified>
  <cp:version>1000.0000.01</cp:version>
</cp:coreProperties>
</file>